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5" r:id="rId9"/>
    <p:sldId id="370" r:id="rId10"/>
    <p:sldId id="372" r:id="rId11"/>
    <p:sldId id="371" r:id="rId12"/>
    <p:sldId id="367" r:id="rId13"/>
    <p:sldId id="369" r:id="rId14"/>
    <p:sldId id="343" r:id="rId15"/>
  </p:sldIdLst>
  <p:sldSz cx="9144000" cy="5143500" type="screen16x9"/>
  <p:notesSz cx="7099300" cy="10234613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057348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00240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743132" algn="l" defTabSz="68578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99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1671" autoAdjust="0"/>
  </p:normalViewPr>
  <p:slideViewPr>
    <p:cSldViewPr>
      <p:cViewPr varScale="1">
        <p:scale>
          <a:sx n="84" d="100"/>
          <a:sy n="84" d="100"/>
        </p:scale>
        <p:origin x="706" y="7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47036A7-CA75-4FB0-A0E6-AEEC36B2D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16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51F94F5-58D1-42ED-AB38-DD97D2E4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70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89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7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6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5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35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18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1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69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81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6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0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3433"/>
            <a:ext cx="9144000" cy="110251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91440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2938-84EC-488D-9CA4-E38E8D42E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B4F5-F495-445A-AD57-B1A0CC0AE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3C1C-2065-443A-845F-EE82C0FEF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A05A8-D087-49F8-A68B-53BB47A7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400"/>
            </a:lvl2pPr>
            <a:lvl3pPr marL="685783" indent="0">
              <a:buNone/>
              <a:defRPr sz="1200"/>
            </a:lvl3pPr>
            <a:lvl4pPr marL="1028675" indent="0">
              <a:buNone/>
              <a:defRPr sz="1100"/>
            </a:lvl4pPr>
            <a:lvl5pPr marL="1371566" indent="0">
              <a:buNone/>
              <a:defRPr sz="1100"/>
            </a:lvl5pPr>
            <a:lvl6pPr marL="1714457" indent="0">
              <a:buNone/>
              <a:defRPr sz="1100"/>
            </a:lvl6pPr>
            <a:lvl7pPr marL="2057348" indent="0">
              <a:buNone/>
              <a:defRPr sz="1100"/>
            </a:lvl7pPr>
            <a:lvl8pPr marL="2400240" indent="0">
              <a:buNone/>
              <a:defRPr sz="1100"/>
            </a:lvl8pPr>
            <a:lvl9pPr marL="274313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C673-9CA8-4194-8E34-D666622A5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394BE-C7C4-4CA6-9240-6CDB29B2C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94F7-D2D8-4142-8878-126BF2DB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0470E-5877-48CB-82CD-3CCAD5E8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85F8C-9C5D-49E8-8BBF-F28B73097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15B49-E272-4523-8166-1B1831C4B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7A090-BAD4-4341-AC7F-A731585B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905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7750"/>
            <a:ext cx="8534400" cy="354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4683919"/>
            <a:ext cx="21717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4683919"/>
            <a:ext cx="160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529FA7E6-6E6F-4B77-AE36-D459A899D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73431"/>
            <a:ext cx="9144000" cy="4571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579" tIns="34289" rIns="68579" bIns="34289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accent2"/>
          </a:solidFill>
          <a:latin typeface="Calibri" pitchFamily="34" charset="0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Calibri" pitchFamily="34" charset="0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-247650"/>
            <a:ext cx="9144000" cy="1102519"/>
          </a:xfrm>
        </p:spPr>
        <p:txBody>
          <a:bodyPr/>
          <a:lstStyle/>
          <a:p>
            <a:pPr eaLnBrk="1" hangingPunct="1"/>
            <a:r>
              <a:rPr lang="en-US" dirty="0"/>
              <a:t>Artificial Intelligence</a:t>
            </a:r>
            <a:endParaRPr lang="en-US" sz="27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43815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Chapter 8: First Order Logic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143000" y="4686301"/>
            <a:ext cx="4400550" cy="34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79" tIns="34289" rIns="68579" bIns="34289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0" y="4539304"/>
            <a:ext cx="9144000" cy="62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Instructor: Zakariya Ahmed Oraibi</a:t>
            </a:r>
          </a:p>
          <a:p>
            <a:pPr algn="ctr">
              <a:spcBef>
                <a:spcPts val="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6D7230-EA93-4847-BCE5-B5CF26E82162}"/>
              </a:ext>
            </a:extLst>
          </p:cNvPr>
          <p:cNvSpPr txBox="1"/>
          <p:nvPr/>
        </p:nvSpPr>
        <p:spPr>
          <a:xfrm>
            <a:off x="228600" y="1618457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- Unfortunately, propositional logic is too puny a language to represent knowledge</a:t>
            </a:r>
          </a:p>
          <a:p>
            <a:pPr algn="just"/>
            <a:r>
              <a:rPr lang="en-US" dirty="0"/>
              <a:t>of complex environments in a concise way. In this chapter, we examine </a:t>
            </a:r>
            <a:r>
              <a:rPr lang="en-US" b="1" dirty="0"/>
              <a:t>first-order logic (FOL).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4BF276-01DB-4E49-AA66-BCBCBBF2D5B0}"/>
              </a:ext>
            </a:extLst>
          </p:cNvPr>
          <p:cNvSpPr txBox="1"/>
          <p:nvPr/>
        </p:nvSpPr>
        <p:spPr>
          <a:xfrm>
            <a:off x="228600" y="2927687"/>
            <a:ext cx="883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In FOL, </a:t>
            </a:r>
            <a:r>
              <a:rPr lang="en-US" i="1" dirty="0"/>
              <a:t>we will notice that the world is blessed with many objects, some of which are related to other objects, and in which we endeavor to reason about them.</a:t>
            </a:r>
            <a:r>
              <a:rPr lang="en-US" b="1" dirty="0"/>
              <a:t>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EC76F27-6AFE-4891-A2F5-5700567AC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715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4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557199" indent="-21430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857228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itchFamily="34" charset="0"/>
              </a:defRPr>
            </a:lvl3pPr>
            <a:lvl4pPr marL="1200120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4pPr>
            <a:lvl5pPr marL="1543012" indent="-17144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</a:defRPr>
            </a:lvl5pPr>
            <a:lvl6pPr marL="1885903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795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686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577" indent="-17144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>
                <a:solidFill>
                  <a:srgbClr val="FF0000"/>
                </a:solidFill>
              </a:rPr>
              <a:t>Part - 1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53"/>
    </mc:Choice>
    <mc:Fallback xmlns="">
      <p:transition spd="slow" advTm="884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Chaining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590800" y="470535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kern="0" dirty="0"/>
              <a:t>Prove: Criminal (West)?</a:t>
            </a:r>
            <a:endParaRPr lang="en-US" sz="1600" b="1" kern="0" dirty="0"/>
          </a:p>
          <a:p>
            <a:pPr algn="l"/>
            <a:endParaRPr lang="en-US" sz="2400" b="1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221BB-C82B-4C97-90E0-FCE76C775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123950"/>
            <a:ext cx="3886194" cy="32540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01AB23-05B8-4C3A-84AF-C6E1B6DDDCB4}"/>
              </a:ext>
            </a:extLst>
          </p:cNvPr>
          <p:cNvCxnSpPr/>
          <p:nvPr/>
        </p:nvCxnSpPr>
        <p:spPr>
          <a:xfrm>
            <a:off x="5105400" y="972307"/>
            <a:ext cx="0" cy="340642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9E95BC0-EE13-4A69-96DA-C329C00E3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3" y="3867150"/>
            <a:ext cx="4980018" cy="304043"/>
          </a:xfrm>
          <a:prstGeom prst="rect">
            <a:avLst/>
          </a:prstGeom>
        </p:spPr>
      </p:pic>
      <p:pic>
        <p:nvPicPr>
          <p:cNvPr id="8" name="Picture 7" descr="Diagram, timeline&#10;&#10;Description automatically generated">
            <a:extLst>
              <a:ext uri="{FF2B5EF4-FFF2-40B4-BE49-F238E27FC236}">
                <a16:creationId xmlns:a16="http://schemas.microsoft.com/office/drawing/2014/main" id="{92475FE9-CECA-4BCD-B5CE-9828F01989F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79"/>
          <a:stretch/>
        </p:blipFill>
        <p:spPr>
          <a:xfrm>
            <a:off x="3733800" y="2901934"/>
            <a:ext cx="1249761" cy="9926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9A4A89-61F3-4345-8280-DC2F848A1346}"/>
              </a:ext>
            </a:extLst>
          </p:cNvPr>
          <p:cNvSpPr txBox="1"/>
          <p:nvPr/>
        </p:nvSpPr>
        <p:spPr>
          <a:xfrm>
            <a:off x="5181600" y="4095750"/>
            <a:ext cx="160020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473A25-B7C4-4218-A119-084B9D1E196F}"/>
              </a:ext>
            </a:extLst>
          </p:cNvPr>
          <p:cNvSpPr txBox="1"/>
          <p:nvPr/>
        </p:nvSpPr>
        <p:spPr>
          <a:xfrm>
            <a:off x="5181600" y="3365109"/>
            <a:ext cx="1131636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9D758C2C-B696-4D18-BE6A-15433AADF43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t="38018" r="57277" b="52179"/>
          <a:stretch/>
        </p:blipFill>
        <p:spPr>
          <a:xfrm>
            <a:off x="1066800" y="2901934"/>
            <a:ext cx="1168763" cy="3108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72BD34A-AE3B-4FAC-816F-7AA9A7C92466}"/>
              </a:ext>
            </a:extLst>
          </p:cNvPr>
          <p:cNvSpPr txBox="1"/>
          <p:nvPr/>
        </p:nvSpPr>
        <p:spPr>
          <a:xfrm>
            <a:off x="5181600" y="2566295"/>
            <a:ext cx="609598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C39278-54E3-4003-A251-3B9BD912C93D}"/>
              </a:ext>
            </a:extLst>
          </p:cNvPr>
          <p:cNvSpPr txBox="1"/>
          <p:nvPr/>
        </p:nvSpPr>
        <p:spPr>
          <a:xfrm>
            <a:off x="5181600" y="2114550"/>
            <a:ext cx="895757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13" name="Picture 12" descr="Diagram&#10;&#10;Description automatically generated">
            <a:extLst>
              <a:ext uri="{FF2B5EF4-FFF2-40B4-BE49-F238E27FC236}">
                <a16:creationId xmlns:a16="http://schemas.microsoft.com/office/drawing/2014/main" id="{1D7C4459-28E9-4F07-855C-6F80F333E5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17" t="38017" r="32657" b="52212"/>
          <a:stretch/>
        </p:blipFill>
        <p:spPr>
          <a:xfrm>
            <a:off x="2449352" y="2901934"/>
            <a:ext cx="1077269" cy="32918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1052970-2BE4-4149-951D-809DAAF88DFF}"/>
              </a:ext>
            </a:extLst>
          </p:cNvPr>
          <p:cNvSpPr txBox="1"/>
          <p:nvPr/>
        </p:nvSpPr>
        <p:spPr>
          <a:xfrm>
            <a:off x="5181600" y="2955036"/>
            <a:ext cx="289560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076D56-60B8-463F-9F55-C42AF50E2D8F}"/>
              </a:ext>
            </a:extLst>
          </p:cNvPr>
          <p:cNvSpPr txBox="1"/>
          <p:nvPr/>
        </p:nvSpPr>
        <p:spPr>
          <a:xfrm>
            <a:off x="5178551" y="1716262"/>
            <a:ext cx="122224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3D86E2-A99C-45DD-8728-AB81562AB812}"/>
              </a:ext>
            </a:extLst>
          </p:cNvPr>
          <p:cNvCxnSpPr>
            <a:cxnSpLocks/>
          </p:cNvCxnSpPr>
          <p:nvPr/>
        </p:nvCxnSpPr>
        <p:spPr>
          <a:xfrm rot="5400000" flipH="1">
            <a:off x="1347216" y="3513699"/>
            <a:ext cx="73152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3B048D9-15F3-4B99-B302-4F8D2B64C0DD}"/>
              </a:ext>
            </a:extLst>
          </p:cNvPr>
          <p:cNvCxnSpPr>
            <a:cxnSpLocks/>
          </p:cNvCxnSpPr>
          <p:nvPr/>
        </p:nvCxnSpPr>
        <p:spPr>
          <a:xfrm rot="5400000" flipH="1">
            <a:off x="2511552" y="3510534"/>
            <a:ext cx="73152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BD3883-55BB-404C-8A21-DD6FF6795706}"/>
              </a:ext>
            </a:extLst>
          </p:cNvPr>
          <p:cNvCxnSpPr>
            <a:cxnSpLocks/>
          </p:cNvCxnSpPr>
          <p:nvPr/>
        </p:nvCxnSpPr>
        <p:spPr>
          <a:xfrm>
            <a:off x="7703965" y="1370586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13A6A5-97FD-4BCA-A2B3-B60F8C12CCFD}"/>
              </a:ext>
            </a:extLst>
          </p:cNvPr>
          <p:cNvCxnSpPr>
            <a:cxnSpLocks/>
          </p:cNvCxnSpPr>
          <p:nvPr/>
        </p:nvCxnSpPr>
        <p:spPr>
          <a:xfrm>
            <a:off x="7082173" y="1388874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CE2218-16EC-475B-8C32-FB27F038B0CA}"/>
              </a:ext>
            </a:extLst>
          </p:cNvPr>
          <p:cNvCxnSpPr>
            <a:cxnSpLocks/>
          </p:cNvCxnSpPr>
          <p:nvPr/>
        </p:nvCxnSpPr>
        <p:spPr>
          <a:xfrm>
            <a:off x="6313236" y="1409532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9B549C-7D65-4D54-AE4A-5E695E878BC2}"/>
              </a:ext>
            </a:extLst>
          </p:cNvPr>
          <p:cNvCxnSpPr>
            <a:cxnSpLocks/>
          </p:cNvCxnSpPr>
          <p:nvPr/>
        </p:nvCxnSpPr>
        <p:spPr>
          <a:xfrm>
            <a:off x="6594484" y="3324368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651919-0641-428D-AC05-F25EEF8BD84C}"/>
              </a:ext>
            </a:extLst>
          </p:cNvPr>
          <p:cNvCxnSpPr>
            <a:cxnSpLocks/>
          </p:cNvCxnSpPr>
          <p:nvPr/>
        </p:nvCxnSpPr>
        <p:spPr>
          <a:xfrm>
            <a:off x="6077357" y="2521290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0B2D2CF-F1D9-498C-95F7-505F6359DCDD}"/>
              </a:ext>
            </a:extLst>
          </p:cNvPr>
          <p:cNvCxnSpPr>
            <a:cxnSpLocks/>
          </p:cNvCxnSpPr>
          <p:nvPr/>
        </p:nvCxnSpPr>
        <p:spPr>
          <a:xfrm>
            <a:off x="7314012" y="2901934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2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11"/>
    </mc:Choice>
    <mc:Fallback xmlns="">
      <p:transition spd="slow" advTm="156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Chaining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590800" y="470535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kern="0" dirty="0"/>
              <a:t>Prove: Criminal (West)?</a:t>
            </a:r>
            <a:endParaRPr lang="en-US" sz="1600" b="1" kern="0" dirty="0"/>
          </a:p>
          <a:p>
            <a:pPr algn="l"/>
            <a:endParaRPr lang="en-US" sz="2400" b="1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221BB-C82B-4C97-90E0-FCE76C775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123950"/>
            <a:ext cx="3886194" cy="32540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01AB23-05B8-4C3A-84AF-C6E1B6DDDCB4}"/>
              </a:ext>
            </a:extLst>
          </p:cNvPr>
          <p:cNvCxnSpPr/>
          <p:nvPr/>
        </p:nvCxnSpPr>
        <p:spPr>
          <a:xfrm>
            <a:off x="5105400" y="972307"/>
            <a:ext cx="0" cy="340642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99A4A89-61F3-4345-8280-DC2F848A1346}"/>
              </a:ext>
            </a:extLst>
          </p:cNvPr>
          <p:cNvSpPr txBox="1"/>
          <p:nvPr/>
        </p:nvSpPr>
        <p:spPr>
          <a:xfrm>
            <a:off x="5181600" y="4095750"/>
            <a:ext cx="160020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473A25-B7C4-4218-A119-084B9D1E196F}"/>
              </a:ext>
            </a:extLst>
          </p:cNvPr>
          <p:cNvSpPr txBox="1"/>
          <p:nvPr/>
        </p:nvSpPr>
        <p:spPr>
          <a:xfrm>
            <a:off x="5181600" y="3365109"/>
            <a:ext cx="190500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2BD34A-AE3B-4FAC-816F-7AA9A7C92466}"/>
              </a:ext>
            </a:extLst>
          </p:cNvPr>
          <p:cNvSpPr txBox="1"/>
          <p:nvPr/>
        </p:nvSpPr>
        <p:spPr>
          <a:xfrm>
            <a:off x="5181600" y="2566295"/>
            <a:ext cx="1447798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C39278-54E3-4003-A251-3B9BD912C93D}"/>
              </a:ext>
            </a:extLst>
          </p:cNvPr>
          <p:cNvSpPr txBox="1"/>
          <p:nvPr/>
        </p:nvSpPr>
        <p:spPr>
          <a:xfrm>
            <a:off x="5181600" y="2114550"/>
            <a:ext cx="895757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D11894-1762-48F7-A6CB-6FBEBF00953B}"/>
              </a:ext>
            </a:extLst>
          </p:cNvPr>
          <p:cNvSpPr txBox="1"/>
          <p:nvPr/>
        </p:nvSpPr>
        <p:spPr>
          <a:xfrm>
            <a:off x="5178551" y="1716262"/>
            <a:ext cx="122224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AAF097-C8F3-480D-9F8B-8E78A80B5A1F}"/>
              </a:ext>
            </a:extLst>
          </p:cNvPr>
          <p:cNvSpPr txBox="1"/>
          <p:nvPr/>
        </p:nvSpPr>
        <p:spPr>
          <a:xfrm>
            <a:off x="5181600" y="2955036"/>
            <a:ext cx="2895600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73D8C2-F3F2-4A70-8E68-99FD569A6F77}"/>
              </a:ext>
            </a:extLst>
          </p:cNvPr>
          <p:cNvCxnSpPr>
            <a:cxnSpLocks/>
          </p:cNvCxnSpPr>
          <p:nvPr/>
        </p:nvCxnSpPr>
        <p:spPr>
          <a:xfrm>
            <a:off x="5518400" y="1371698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9FA5F2C-8951-46C2-AE3A-EFA340B6B9B6}"/>
              </a:ext>
            </a:extLst>
          </p:cNvPr>
          <p:cNvCxnSpPr>
            <a:cxnSpLocks/>
          </p:cNvCxnSpPr>
          <p:nvPr/>
        </p:nvCxnSpPr>
        <p:spPr>
          <a:xfrm>
            <a:off x="5596127" y="3662004"/>
            <a:ext cx="271273" cy="43374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9F4919F4-CB64-45CA-8FBC-4B0487360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0" y="1752076"/>
            <a:ext cx="5033297" cy="22823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855212-2B9C-48AE-9AB1-744B0E36DC04}"/>
              </a:ext>
            </a:extLst>
          </p:cNvPr>
          <p:cNvSpPr txBox="1"/>
          <p:nvPr/>
        </p:nvSpPr>
        <p:spPr>
          <a:xfrm>
            <a:off x="8323730" y="1652181"/>
            <a:ext cx="1222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/>
                <a:cs typeface="Calibri"/>
              </a:rPr>
              <a:t>x = West</a:t>
            </a:r>
          </a:p>
        </p:txBody>
      </p:sp>
    </p:spTree>
    <p:extLst>
      <p:ext uri="{BB962C8B-B14F-4D97-AF65-F5344CB8AC3E}">
        <p14:creationId xmlns:p14="http://schemas.microsoft.com/office/powerpoint/2010/main" val="263684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11"/>
    </mc:Choice>
    <mc:Fallback xmlns="">
      <p:transition spd="slow" advTm="156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Chaining (Example)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590799" y="4705350"/>
            <a:ext cx="358139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kern="0" dirty="0"/>
              <a:t>Prove: Sibling(John, Fred)?</a:t>
            </a:r>
            <a:endParaRPr lang="en-US" sz="1600" b="1" kern="0" dirty="0"/>
          </a:p>
          <a:p>
            <a:pPr algn="l"/>
            <a:endParaRPr lang="en-US" sz="2400" b="1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01AB23-05B8-4C3A-84AF-C6E1B6DDDCB4}"/>
              </a:ext>
            </a:extLst>
          </p:cNvPr>
          <p:cNvCxnSpPr/>
          <p:nvPr/>
        </p:nvCxnSpPr>
        <p:spPr>
          <a:xfrm>
            <a:off x="5105400" y="972307"/>
            <a:ext cx="0" cy="340642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773EA49-2222-4262-9156-C3F92C19B1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504858"/>
            <a:ext cx="2888230" cy="10668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C9F8D5-7064-4CE0-8F00-9B40EFE831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9" t="36914"/>
          <a:stretch/>
        </p:blipFill>
        <p:spPr>
          <a:xfrm>
            <a:off x="76201" y="1693538"/>
            <a:ext cx="4953000" cy="18845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84ED62-4D60-41DD-9714-141B1036DDA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20" b="76898"/>
          <a:stretch/>
        </p:blipFill>
        <p:spPr>
          <a:xfrm>
            <a:off x="5316786" y="2548272"/>
            <a:ext cx="3760710" cy="69013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9E7431CE-2729-41D5-8833-CF888883F310}"/>
              </a:ext>
            </a:extLst>
          </p:cNvPr>
          <p:cNvSpPr txBox="1">
            <a:spLocks/>
          </p:cNvSpPr>
          <p:nvPr/>
        </p:nvSpPr>
        <p:spPr bwMode="auto">
          <a:xfrm>
            <a:off x="5334000" y="1236036"/>
            <a:ext cx="358139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1800" b="1" u="sng" kern="0" dirty="0"/>
              <a:t>KB</a:t>
            </a:r>
            <a:endParaRPr lang="en-US" sz="1600" b="1" u="sng" kern="0" dirty="0"/>
          </a:p>
          <a:p>
            <a:pPr algn="l"/>
            <a:endParaRPr lang="en-US" sz="2400" b="1" kern="0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A8C58EC7-C182-47FD-B5DA-3FE36AA01650}"/>
              </a:ext>
            </a:extLst>
          </p:cNvPr>
          <p:cNvSpPr/>
          <p:nvPr/>
        </p:nvSpPr>
        <p:spPr>
          <a:xfrm>
            <a:off x="6858000" y="2343150"/>
            <a:ext cx="228600" cy="83820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11E275-E882-4388-A53E-B9C588B9E6E9}"/>
              </a:ext>
            </a:extLst>
          </p:cNvPr>
          <p:cNvSpPr txBox="1"/>
          <p:nvPr/>
        </p:nvSpPr>
        <p:spPr>
          <a:xfrm>
            <a:off x="7289287" y="2537579"/>
            <a:ext cx="1562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Facts (Predicates </a:t>
            </a:r>
          </a:p>
          <a:p>
            <a:r>
              <a:rPr lang="en-US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with no Variables)</a:t>
            </a:r>
          </a:p>
        </p:txBody>
      </p:sp>
    </p:spTree>
    <p:extLst>
      <p:ext uri="{BB962C8B-B14F-4D97-AF65-F5344CB8AC3E}">
        <p14:creationId xmlns:p14="http://schemas.microsoft.com/office/powerpoint/2010/main" val="498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913"/>
    </mc:Choice>
    <mc:Fallback xmlns="">
      <p:transition spd="slow" advTm="2159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Chaining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76200" y="972307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800" dirty="0"/>
              <a:t>Start with goal sentence; search for rules that support goals, adding new sub-goals until</a:t>
            </a:r>
          </a:p>
          <a:p>
            <a:r>
              <a:rPr lang="en-US" sz="1800" dirty="0"/>
              <a:t>match with KB facts or no further inference can be made.</a:t>
            </a:r>
            <a:endParaRPr lang="en-US" sz="1200" b="1" kern="0" dirty="0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0936603-B402-4068-94E7-9C1B46D85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202" y="1733312"/>
            <a:ext cx="6637595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1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94"/>
    </mc:Choice>
    <mc:Fallback xmlns="">
      <p:transition spd="slow" advTm="2339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3B3DF-CF8E-4EB9-B9B9-ADA39867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2212"/>
            <a:ext cx="8534400" cy="2708673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dirty="0"/>
              <a:t>Thank You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24A3FE-295D-40FA-8F10-E8FA27A5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To be continued 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216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35"/>
    </mc:Choice>
    <mc:Fallback xmlns="">
      <p:transition spd="slow" advTm="1023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FOL Contains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85693-50EF-4367-9420-22825CCEF6D6}"/>
              </a:ext>
            </a:extLst>
          </p:cNvPr>
          <p:cNvSpPr txBox="1"/>
          <p:nvPr/>
        </p:nvSpPr>
        <p:spPr>
          <a:xfrm>
            <a:off x="609600" y="173355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Objects</a:t>
            </a:r>
            <a:r>
              <a:rPr lang="en-US" sz="2000" dirty="0"/>
              <a:t>: people, houses, numbers, colors, wars, ….</a:t>
            </a:r>
          </a:p>
          <a:p>
            <a:pPr marL="285750" indent="-285750" algn="just">
              <a:buFontTx/>
              <a:buChar char="-"/>
            </a:pPr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Predicates</a:t>
            </a:r>
            <a:r>
              <a:rPr lang="en-US" sz="2000" dirty="0"/>
              <a:t>: to describe relations between objects.</a:t>
            </a:r>
          </a:p>
          <a:p>
            <a:pPr algn="just"/>
            <a:r>
              <a:rPr lang="en-US" sz="2000" dirty="0"/>
              <a:t>	Example: Red(Car), </a:t>
            </a:r>
            <a:r>
              <a:rPr lang="en-US" sz="2000" dirty="0" err="1"/>
              <a:t>IsBiggerThan</a:t>
            </a:r>
            <a:r>
              <a:rPr lang="en-US" sz="2000" dirty="0"/>
              <a:t>(4,2)</a:t>
            </a:r>
          </a:p>
          <a:p>
            <a:pPr algn="just"/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Functions</a:t>
            </a:r>
            <a:r>
              <a:rPr lang="en-US" sz="2000" dirty="0"/>
              <a:t>: Father of, best friend, one more than, …..</a:t>
            </a:r>
          </a:p>
          <a:p>
            <a:pPr algn="just"/>
            <a:r>
              <a:rPr lang="en-US" sz="2000" dirty="0">
                <a:latin typeface="Calibri"/>
                <a:cs typeface="Calibri"/>
              </a:rPr>
              <a:t>	Example: Sqrt(4), </a:t>
            </a:r>
            <a:r>
              <a:rPr lang="en-US" sz="2000" dirty="0" err="1">
                <a:latin typeface="Calibri"/>
                <a:cs typeface="Calibri"/>
              </a:rPr>
              <a:t>Mul</a:t>
            </a:r>
            <a:r>
              <a:rPr lang="en-US" sz="2000" dirty="0">
                <a:latin typeface="Calibri"/>
                <a:cs typeface="Calibri"/>
              </a:rPr>
              <a:t>(x, 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16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131"/>
    </mc:Choice>
    <mc:Fallback xmlns="">
      <p:transition spd="slow" advTm="531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Syntax of FOL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85693-50EF-4367-9420-22825CCEF6D6}"/>
              </a:ext>
            </a:extLst>
          </p:cNvPr>
          <p:cNvSpPr txBox="1"/>
          <p:nvPr/>
        </p:nvSpPr>
        <p:spPr>
          <a:xfrm>
            <a:off x="609600" y="173355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Objects</a:t>
            </a:r>
            <a:r>
              <a:rPr lang="en-US" sz="2000" dirty="0"/>
              <a:t>: people, houses, numbers, colors, wars, ….</a:t>
            </a:r>
          </a:p>
          <a:p>
            <a:pPr marL="285750" indent="-285750" algn="just">
              <a:buFontTx/>
              <a:buChar char="-"/>
            </a:pPr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Predicates</a:t>
            </a:r>
            <a:r>
              <a:rPr lang="en-US" sz="2000" dirty="0"/>
              <a:t>: to describe relations between objects.</a:t>
            </a:r>
          </a:p>
          <a:p>
            <a:pPr algn="just"/>
            <a:r>
              <a:rPr lang="en-US" sz="2000" dirty="0"/>
              <a:t>	Example: </a:t>
            </a:r>
            <a:r>
              <a:rPr lang="en-US" sz="2000" dirty="0">
                <a:solidFill>
                  <a:srgbClr val="00B050"/>
                </a:solidFill>
              </a:rPr>
              <a:t>Red</a:t>
            </a:r>
            <a:r>
              <a:rPr lang="en-US" sz="2000" dirty="0"/>
              <a:t>(Car), </a:t>
            </a:r>
            <a:r>
              <a:rPr lang="en-US" sz="2000" dirty="0" err="1">
                <a:solidFill>
                  <a:srgbClr val="00B050"/>
                </a:solidFill>
              </a:rPr>
              <a:t>IsBiggerThan</a:t>
            </a:r>
            <a:r>
              <a:rPr lang="en-US" sz="2000" dirty="0"/>
              <a:t>(4,2)</a:t>
            </a:r>
          </a:p>
          <a:p>
            <a:pPr algn="just"/>
            <a:endParaRPr lang="en-US" sz="2000" dirty="0"/>
          </a:p>
          <a:p>
            <a:pPr marL="285750" indent="-285750" algn="just">
              <a:buFontTx/>
              <a:buChar char="-"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Functions</a:t>
            </a:r>
            <a:r>
              <a:rPr lang="en-US" sz="2000" dirty="0"/>
              <a:t>: Father of, best friend, one more than, …..</a:t>
            </a:r>
          </a:p>
          <a:p>
            <a:pPr algn="just"/>
            <a:r>
              <a:rPr lang="en-US" sz="2000" dirty="0">
                <a:latin typeface="Calibri"/>
                <a:cs typeface="Calibri"/>
              </a:rPr>
              <a:t>	Example: </a:t>
            </a:r>
            <a:r>
              <a:rPr lang="en-US" sz="2000" dirty="0">
                <a:solidFill>
                  <a:srgbClr val="00B050"/>
                </a:solidFill>
                <a:latin typeface="Calibri"/>
                <a:cs typeface="Calibri"/>
              </a:rPr>
              <a:t>Sqrt</a:t>
            </a:r>
            <a:r>
              <a:rPr lang="en-US" sz="2000" dirty="0">
                <a:latin typeface="Calibri"/>
                <a:cs typeface="Calibri"/>
              </a:rPr>
              <a:t>(4), </a:t>
            </a:r>
            <a:r>
              <a:rPr lang="en-US" sz="2000" dirty="0" err="1">
                <a:solidFill>
                  <a:srgbClr val="00B050"/>
                </a:solidFill>
                <a:latin typeface="Calibri"/>
                <a:cs typeface="Calibri"/>
              </a:rPr>
              <a:t>Mul</a:t>
            </a:r>
            <a:r>
              <a:rPr lang="en-US" sz="2000" dirty="0">
                <a:latin typeface="Calibri"/>
                <a:cs typeface="Calibri"/>
              </a:rPr>
              <a:t>(x, 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654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46"/>
    </mc:Choice>
    <mc:Fallback xmlns="">
      <p:transition spd="slow" advTm="135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/>
              <a:t>Syntax of FOL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949BD5-F9F6-4D75-BD2C-B86F9686D22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99"/>
          <a:stretch/>
        </p:blipFill>
        <p:spPr>
          <a:xfrm>
            <a:off x="1536192" y="1200150"/>
            <a:ext cx="6043912" cy="257175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A807968-2DE5-43F5-B929-4B571036C1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22" b="78199"/>
          <a:stretch/>
        </p:blipFill>
        <p:spPr>
          <a:xfrm>
            <a:off x="1536192" y="1526921"/>
            <a:ext cx="6043912" cy="327702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C7387076-9B36-4716-B673-2D80D8D733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8" b="64513"/>
          <a:stretch/>
        </p:blipFill>
        <p:spPr>
          <a:xfrm>
            <a:off x="1527048" y="2053717"/>
            <a:ext cx="6043912" cy="327702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F2827850-9DED-47EC-89FF-CE97F9A751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8" b="51942"/>
          <a:stretch/>
        </p:blipFill>
        <p:spPr>
          <a:xfrm>
            <a:off x="1524000" y="2505625"/>
            <a:ext cx="6043912" cy="358098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428F10-B399-4D35-9F35-0C1AC801629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45" b="39776"/>
          <a:stretch/>
        </p:blipFill>
        <p:spPr>
          <a:xfrm>
            <a:off x="1536192" y="2986617"/>
            <a:ext cx="6043912" cy="327702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04853735-969B-49A8-A57C-C373BBCEA2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56" b="28216"/>
          <a:stretch/>
        </p:blipFill>
        <p:spPr>
          <a:xfrm>
            <a:off x="1536192" y="3443013"/>
            <a:ext cx="6043912" cy="298958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45BF319-80EA-4674-BC27-F24FE81DDCB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75" b="15472"/>
          <a:stretch/>
        </p:blipFill>
        <p:spPr>
          <a:xfrm>
            <a:off x="1536192" y="3888275"/>
            <a:ext cx="6043912" cy="329734"/>
          </a:xfrm>
          <a:prstGeom prst="rect">
            <a:avLst/>
          </a:prstGeom>
        </p:spPr>
      </p:pic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64448E-55CF-4296-B3AB-BB2ED95907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10"/>
          <a:stretch/>
        </p:blipFill>
        <p:spPr>
          <a:xfrm>
            <a:off x="1536192" y="4415917"/>
            <a:ext cx="6043912" cy="3580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634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15"/>
    </mc:Choice>
    <mc:Fallback xmlns="">
      <p:transition spd="slow" advTm="1129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3C81-DBA8-4F95-9883-658DA981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857250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Atomic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Complex</a:t>
            </a:r>
            <a:r>
              <a:rPr lang="en-US" dirty="0"/>
              <a:t> Sentences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0B8E4-3CBF-4867-8D9D-F817DAC5C720}"/>
              </a:ext>
            </a:extLst>
          </p:cNvPr>
          <p:cNvSpPr txBox="1"/>
          <p:nvPr/>
        </p:nvSpPr>
        <p:spPr>
          <a:xfrm>
            <a:off x="2514600" y="211455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8C6691-5194-4384-8533-4F3A41F419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77"/>
          <a:stretch/>
        </p:blipFill>
        <p:spPr>
          <a:xfrm>
            <a:off x="1905000" y="1200150"/>
            <a:ext cx="5540258" cy="1905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A59D9F-5102-4333-B864-A2A062BC68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94"/>
          <a:stretch/>
        </p:blipFill>
        <p:spPr>
          <a:xfrm>
            <a:off x="1905000" y="3409950"/>
            <a:ext cx="5540258" cy="12650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741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84"/>
    </mc:Choice>
    <mc:Fallback xmlns="">
      <p:transition spd="slow" advTm="76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Quantification</a:t>
            </a:r>
          </a:p>
        </p:txBody>
      </p:sp>
      <p:pic>
        <p:nvPicPr>
          <p:cNvPr id="5" name="Picture 4" descr="A picture containing bird&#10;&#10;Description automatically generated">
            <a:extLst>
              <a:ext uri="{FF2B5EF4-FFF2-40B4-BE49-F238E27FC236}">
                <a16:creationId xmlns:a16="http://schemas.microsoft.com/office/drawing/2014/main" id="{F000247F-F2BA-44E0-B3F9-259C258CC3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90" b="-1"/>
          <a:stretch/>
        </p:blipFill>
        <p:spPr>
          <a:xfrm>
            <a:off x="1143000" y="3943350"/>
            <a:ext cx="6858000" cy="983805"/>
          </a:xfrm>
          <a:prstGeom prst="rect">
            <a:avLst/>
          </a:prstGeom>
        </p:spPr>
      </p:pic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id="{2B797269-1C0F-402D-8E17-B7C4778212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8" b="77433"/>
          <a:stretch/>
        </p:blipFill>
        <p:spPr>
          <a:xfrm>
            <a:off x="1143000" y="1025355"/>
            <a:ext cx="6858000" cy="457200"/>
          </a:xfrm>
          <a:prstGeom prst="rect">
            <a:avLst/>
          </a:prstGeom>
        </p:spPr>
      </p:pic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A7C60C77-1CDE-475A-BA23-569BFF332F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67" b="65485"/>
          <a:stretch/>
        </p:blipFill>
        <p:spPr>
          <a:xfrm>
            <a:off x="1143000" y="1545801"/>
            <a:ext cx="6858000" cy="457200"/>
          </a:xfrm>
          <a:prstGeom prst="rect">
            <a:avLst/>
          </a:prstGeom>
        </p:spPr>
      </p:pic>
      <p:pic>
        <p:nvPicPr>
          <p:cNvPr id="7" name="Picture 6" descr="A picture containing bird&#10;&#10;Description automatically generated">
            <a:extLst>
              <a:ext uri="{FF2B5EF4-FFF2-40B4-BE49-F238E27FC236}">
                <a16:creationId xmlns:a16="http://schemas.microsoft.com/office/drawing/2014/main" id="{5B39A9A5-5861-4667-9274-E822E2419E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98" b="49554"/>
          <a:stretch/>
        </p:blipFill>
        <p:spPr>
          <a:xfrm>
            <a:off x="1143000" y="2181838"/>
            <a:ext cx="6858000" cy="457200"/>
          </a:xfrm>
          <a:prstGeom prst="rect">
            <a:avLst/>
          </a:prstGeom>
        </p:spPr>
      </p:pic>
      <p:pic>
        <p:nvPicPr>
          <p:cNvPr id="8" name="Picture 7" descr="A picture containing bird&#10;&#10;Description automatically generated">
            <a:extLst>
              <a:ext uri="{FF2B5EF4-FFF2-40B4-BE49-F238E27FC236}">
                <a16:creationId xmlns:a16="http://schemas.microsoft.com/office/drawing/2014/main" id="{6A16D406-DFCD-43AA-9ABB-B81D0835A9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46" b="38064"/>
          <a:stretch/>
        </p:blipFill>
        <p:spPr>
          <a:xfrm>
            <a:off x="1100328" y="2817875"/>
            <a:ext cx="6858000" cy="439675"/>
          </a:xfrm>
          <a:prstGeom prst="rect">
            <a:avLst/>
          </a:prstGeom>
        </p:spPr>
      </p:pic>
      <p:pic>
        <p:nvPicPr>
          <p:cNvPr id="9" name="Picture 8" descr="A picture containing bird&#10;&#10;Description automatically generated">
            <a:extLst>
              <a:ext uri="{FF2B5EF4-FFF2-40B4-BE49-F238E27FC236}">
                <a16:creationId xmlns:a16="http://schemas.microsoft.com/office/drawing/2014/main" id="{78781935-3E50-48EB-B896-438796EBF4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926" b="25455"/>
          <a:stretch/>
        </p:blipFill>
        <p:spPr>
          <a:xfrm>
            <a:off x="1173480" y="3462230"/>
            <a:ext cx="6858000" cy="36804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5DF732-681A-4CD6-982E-2925139B8A8A}"/>
              </a:ext>
            </a:extLst>
          </p:cNvPr>
          <p:cNvCxnSpPr/>
          <p:nvPr/>
        </p:nvCxnSpPr>
        <p:spPr>
          <a:xfrm>
            <a:off x="2197608" y="2507742"/>
            <a:ext cx="73152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EDC2B06-4941-4D60-A161-684969D14E00}"/>
              </a:ext>
            </a:extLst>
          </p:cNvPr>
          <p:cNvSpPr txBox="1"/>
          <p:nvPr/>
        </p:nvSpPr>
        <p:spPr>
          <a:xfrm>
            <a:off x="5013961" y="1889219"/>
            <a:ext cx="1430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/>
                <a:cs typeface="Calibri"/>
              </a:rPr>
              <a:t>Refers to Universal Quantification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470DD4F2-C165-4EF9-9764-19B5E1A385A9}"/>
              </a:ext>
            </a:extLst>
          </p:cNvPr>
          <p:cNvCxnSpPr>
            <a:cxnSpLocks/>
          </p:cNvCxnSpPr>
          <p:nvPr/>
        </p:nvCxnSpPr>
        <p:spPr>
          <a:xfrm flipV="1">
            <a:off x="2610359" y="2099313"/>
            <a:ext cx="2367027" cy="158748"/>
          </a:xfrm>
          <a:prstGeom prst="bentConnector3">
            <a:avLst>
              <a:gd name="adj1" fmla="val -993"/>
            </a:avLst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55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456"/>
    </mc:Choice>
    <mc:Fallback xmlns="">
      <p:transition spd="slow" advTm="1714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Quantification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7EB633A-13F2-41A9-8DB4-116EB31B6D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755"/>
          <a:stretch/>
        </p:blipFill>
        <p:spPr>
          <a:xfrm>
            <a:off x="1142999" y="1657351"/>
            <a:ext cx="7153257" cy="381000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482E965-16D0-4CD2-B714-2DE030D9AB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4" b="62913"/>
          <a:stretch/>
        </p:blipFill>
        <p:spPr>
          <a:xfrm>
            <a:off x="1152543" y="2190751"/>
            <a:ext cx="7153257" cy="53340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FBB468-3665-4078-8797-1CAEF7D417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36" b="15230"/>
          <a:stretch/>
        </p:blipFill>
        <p:spPr>
          <a:xfrm>
            <a:off x="1142999" y="2876551"/>
            <a:ext cx="7153257" cy="12953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53DD95-7AC8-41A5-8408-D58B845C652F}"/>
              </a:ext>
            </a:extLst>
          </p:cNvPr>
          <p:cNvCxnSpPr/>
          <p:nvPr/>
        </p:nvCxnSpPr>
        <p:spPr>
          <a:xfrm>
            <a:off x="2097024" y="3284982"/>
            <a:ext cx="838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B0EC1B1-B3BB-4D2B-8A40-5A778BE23FC9}"/>
              </a:ext>
            </a:extLst>
          </p:cNvPr>
          <p:cNvSpPr txBox="1"/>
          <p:nvPr/>
        </p:nvSpPr>
        <p:spPr>
          <a:xfrm>
            <a:off x="4913378" y="2584163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/>
                <a:cs typeface="Calibri"/>
              </a:rPr>
              <a:t>Refers to Existential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4B83E155-9FF8-4E7D-9CCE-B1EFF914648A}"/>
              </a:ext>
            </a:extLst>
          </p:cNvPr>
          <p:cNvCxnSpPr>
            <a:cxnSpLocks/>
          </p:cNvCxnSpPr>
          <p:nvPr/>
        </p:nvCxnSpPr>
        <p:spPr>
          <a:xfrm flipV="1">
            <a:off x="2509775" y="2876553"/>
            <a:ext cx="2367027" cy="158748"/>
          </a:xfrm>
          <a:prstGeom prst="bentConnector3">
            <a:avLst>
              <a:gd name="adj1" fmla="val -993"/>
            </a:avLst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19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39"/>
    </mc:Choice>
    <mc:Fallback xmlns="">
      <p:transition spd="slow" advTm="35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with FOL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228600" y="971550"/>
            <a:ext cx="7391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kern="0" dirty="0"/>
              <a:t>- </a:t>
            </a:r>
            <a:r>
              <a:rPr lang="en-US" sz="2400" kern="0" dirty="0"/>
              <a:t>We will use three methods for FOL inference:</a:t>
            </a:r>
          </a:p>
          <a:p>
            <a:pPr algn="l"/>
            <a:endParaRPr lang="en-US" kern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3A51475-BEF6-4AE2-A181-00E14BF2D476}"/>
              </a:ext>
            </a:extLst>
          </p:cNvPr>
          <p:cNvSpPr txBox="1">
            <a:spLocks/>
          </p:cNvSpPr>
          <p:nvPr/>
        </p:nvSpPr>
        <p:spPr bwMode="auto">
          <a:xfrm>
            <a:off x="685800" y="1885950"/>
            <a:ext cx="7391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kern="0" dirty="0"/>
              <a:t>1- Forward Chaining.</a:t>
            </a:r>
          </a:p>
          <a:p>
            <a:pPr algn="l"/>
            <a:r>
              <a:rPr lang="en-US" sz="2400" kern="0" dirty="0"/>
              <a:t>2- Backward Chaining.</a:t>
            </a:r>
          </a:p>
          <a:p>
            <a:pPr algn="l"/>
            <a:r>
              <a:rPr lang="en-US" sz="2400" kern="0" dirty="0"/>
              <a:t>3- Resolution.</a:t>
            </a:r>
          </a:p>
          <a:p>
            <a:pPr algn="l"/>
            <a:endParaRPr lang="en-US" kern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F7B046-100C-4BB5-958D-96CAC8C65FF5}"/>
              </a:ext>
            </a:extLst>
          </p:cNvPr>
          <p:cNvSpPr txBox="1">
            <a:spLocks/>
          </p:cNvSpPr>
          <p:nvPr/>
        </p:nvSpPr>
        <p:spPr bwMode="auto">
          <a:xfrm>
            <a:off x="228600" y="2781300"/>
            <a:ext cx="8839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US" sz="2400" kern="0" dirty="0"/>
              <a:t>All methods require a technique called </a:t>
            </a:r>
            <a:r>
              <a:rPr lang="en-US" sz="2400" b="1" kern="0" dirty="0"/>
              <a:t>Substitution</a:t>
            </a:r>
            <a:r>
              <a:rPr lang="en-US" sz="2400" kern="0" dirty="0"/>
              <a:t>:</a:t>
            </a:r>
          </a:p>
          <a:p>
            <a:endParaRPr lang="en-US" sz="2400" kern="0" dirty="0"/>
          </a:p>
          <a:p>
            <a:r>
              <a:rPr lang="en-US" sz="2000" b="1" dirty="0"/>
              <a:t>Substitution</a:t>
            </a:r>
            <a:r>
              <a:rPr lang="en-US" sz="2000" dirty="0"/>
              <a:t> is the replacement of variable(s) in a sentence with expressions</a:t>
            </a:r>
          </a:p>
          <a:p>
            <a:endParaRPr lang="en-US" sz="2000" dirty="0"/>
          </a:p>
          <a:p>
            <a:r>
              <a:rPr lang="en-US" sz="2000" dirty="0"/>
              <a:t>SUBST({x/Richard, y/John}, Brother(</a:t>
            </a:r>
            <a:r>
              <a:rPr lang="en-US" sz="2000" dirty="0" err="1"/>
              <a:t>x,y</a:t>
            </a:r>
            <a:r>
              <a:rPr lang="en-US" sz="2000" dirty="0"/>
              <a:t>))=Brother(Richard, John)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0394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426"/>
    </mc:Choice>
    <mc:Fallback xmlns="">
      <p:transition spd="slow" advTm="414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21CB5-13B2-46FF-9646-A5C8EF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Chaining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E05917-96C3-45C3-81F3-4533182D5F75}"/>
              </a:ext>
            </a:extLst>
          </p:cNvPr>
          <p:cNvSpPr txBox="1">
            <a:spLocks/>
          </p:cNvSpPr>
          <p:nvPr/>
        </p:nvSpPr>
        <p:spPr bwMode="auto">
          <a:xfrm>
            <a:off x="5638800" y="287655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79" tIns="34289" rIns="68579" bIns="3428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kern="0" dirty="0"/>
              <a:t>Prove: Criminal (West)?</a:t>
            </a:r>
            <a:endParaRPr lang="en-US" sz="1600" b="1" kern="0" dirty="0"/>
          </a:p>
          <a:p>
            <a:pPr algn="l"/>
            <a:endParaRPr lang="en-US" sz="2400" b="1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221BB-C82B-4C97-90E0-FCE76C775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047750"/>
            <a:ext cx="4648200" cy="389207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18876E7-B538-43CD-AAD6-3E2F839F6B07}"/>
              </a:ext>
            </a:extLst>
          </p:cNvPr>
          <p:cNvCxnSpPr/>
          <p:nvPr/>
        </p:nvCxnSpPr>
        <p:spPr>
          <a:xfrm>
            <a:off x="4495800" y="1754886"/>
            <a:ext cx="76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B98D8C5-251D-45BF-9EB7-16690B1E4E00}"/>
              </a:ext>
            </a:extLst>
          </p:cNvPr>
          <p:cNvSpPr/>
          <p:nvPr/>
        </p:nvSpPr>
        <p:spPr>
          <a:xfrm>
            <a:off x="838200" y="1428750"/>
            <a:ext cx="3429000" cy="381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C94887-00E3-468D-AD88-FB4583963C08}"/>
              </a:ext>
            </a:extLst>
          </p:cNvPr>
          <p:cNvSpPr txBox="1"/>
          <p:nvPr/>
        </p:nvSpPr>
        <p:spPr>
          <a:xfrm>
            <a:off x="4919472" y="42291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We should start with facts until we reach to the conclusion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35F4D48-B793-43C1-B7FF-627BEA098285}"/>
              </a:ext>
            </a:extLst>
          </p:cNvPr>
          <p:cNvCxnSpPr/>
          <p:nvPr/>
        </p:nvCxnSpPr>
        <p:spPr>
          <a:xfrm>
            <a:off x="381000" y="2495550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BB27D00-E226-4307-B439-20DAA1B98C2C}"/>
              </a:ext>
            </a:extLst>
          </p:cNvPr>
          <p:cNvCxnSpPr/>
          <p:nvPr/>
        </p:nvCxnSpPr>
        <p:spPr>
          <a:xfrm>
            <a:off x="381000" y="2038350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7E5126-DBF4-4195-9B44-76429482A9C2}"/>
              </a:ext>
            </a:extLst>
          </p:cNvPr>
          <p:cNvCxnSpPr/>
          <p:nvPr/>
        </p:nvCxnSpPr>
        <p:spPr>
          <a:xfrm>
            <a:off x="381000" y="4324350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81F3F2-CD2D-4C73-AFC1-A7A5DAF5F152}"/>
              </a:ext>
            </a:extLst>
          </p:cNvPr>
          <p:cNvCxnSpPr/>
          <p:nvPr/>
        </p:nvCxnSpPr>
        <p:spPr>
          <a:xfrm>
            <a:off x="381000" y="4763262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B3141-E032-4EF1-9D37-82AA11BA4C7B}"/>
              </a:ext>
            </a:extLst>
          </p:cNvPr>
          <p:cNvCxnSpPr/>
          <p:nvPr/>
        </p:nvCxnSpPr>
        <p:spPr>
          <a:xfrm>
            <a:off x="2057400" y="1276350"/>
            <a:ext cx="495300" cy="6858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7D178B-4FEF-4990-9249-8F1DECAF326E}"/>
              </a:ext>
            </a:extLst>
          </p:cNvPr>
          <p:cNvCxnSpPr/>
          <p:nvPr/>
        </p:nvCxnSpPr>
        <p:spPr>
          <a:xfrm>
            <a:off x="2694432" y="1276350"/>
            <a:ext cx="495300" cy="6858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80B2F8-5D21-4060-9EFF-84A80388BDE5}"/>
              </a:ext>
            </a:extLst>
          </p:cNvPr>
          <p:cNvCxnSpPr/>
          <p:nvPr/>
        </p:nvCxnSpPr>
        <p:spPr>
          <a:xfrm>
            <a:off x="850392" y="1276350"/>
            <a:ext cx="495300" cy="6858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9678C4-C38E-47C9-961A-A059B5D7A91B}"/>
              </a:ext>
            </a:extLst>
          </p:cNvPr>
          <p:cNvCxnSpPr/>
          <p:nvPr/>
        </p:nvCxnSpPr>
        <p:spPr>
          <a:xfrm>
            <a:off x="3619500" y="1276350"/>
            <a:ext cx="495300" cy="6858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35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11"/>
    </mc:Choice>
    <mc:Fallback xmlns="">
      <p:transition spd="slow" advTm="156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theme1.xml><?xml version="1.0" encoding="utf-8"?>
<a:theme xmlns:a="http://schemas.openxmlformats.org/drawingml/2006/main" name="dan-berkeley-nlp-v1">
  <a:themeElements>
    <a:clrScheme name="dan-berkeley-nlp-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-berkeley-nlp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>
            <a:latin typeface="Calibri"/>
            <a:cs typeface="Calibri"/>
          </a:defRPr>
        </a:defPPr>
      </a:lstStyle>
    </a:txDef>
  </a:objectDefaults>
  <a:extraClrSchemeLst>
    <a:extraClrScheme>
      <a:clrScheme name="dan-berkeley-nlp-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dan-berkeley-nlp-v1</Template>
  <TotalTime>35513</TotalTime>
  <Words>397</Words>
  <Application>Microsoft Office PowerPoint</Application>
  <PresentationFormat>On-screen Show (16:9)</PresentationFormat>
  <Paragraphs>65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dan-berkeley-nlp-v1</vt:lpstr>
      <vt:lpstr>Artificial Intelligence</vt:lpstr>
      <vt:lpstr>FOL Contains </vt:lpstr>
      <vt:lpstr>Syntax of FOL</vt:lpstr>
      <vt:lpstr>Syntax of FOL</vt:lpstr>
      <vt:lpstr>Atomic and Complex Sentences</vt:lpstr>
      <vt:lpstr>Universal Quantification</vt:lpstr>
      <vt:lpstr>Existential Quantification</vt:lpstr>
      <vt:lpstr>Inference with FOL</vt:lpstr>
      <vt:lpstr>Forward Chaining</vt:lpstr>
      <vt:lpstr>Forward Chaining</vt:lpstr>
      <vt:lpstr>Forward Chaining</vt:lpstr>
      <vt:lpstr>Forward Chaining (Example)</vt:lpstr>
      <vt:lpstr>Backward Chaining</vt:lpstr>
      <vt:lpstr>To be continued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294-5: Statistical Natural Language Processing</dc:title>
  <dc:creator>Preferred Customer</dc:creator>
  <cp:lastModifiedBy>Zakariya Oraibi</cp:lastModifiedBy>
  <cp:revision>1596</cp:revision>
  <cp:lastPrinted>2014-01-21T07:51:01Z</cp:lastPrinted>
  <dcterms:created xsi:type="dcterms:W3CDTF">2004-08-27T04:16:05Z</dcterms:created>
  <dcterms:modified xsi:type="dcterms:W3CDTF">2021-02-24T06:16:23Z</dcterms:modified>
</cp:coreProperties>
</file>